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FFCC"/>
    <a:srgbClr val="E3F6F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01" autoAdjust="0"/>
    <p:restoredTop sz="96353" autoAdjust="0"/>
  </p:normalViewPr>
  <p:slideViewPr>
    <p:cSldViewPr snapToGrid="0">
      <p:cViewPr>
        <p:scale>
          <a:sx n="66" d="100"/>
          <a:sy n="66" d="100"/>
        </p:scale>
        <p:origin x="10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1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6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61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82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48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93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81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7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5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90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90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43D532-35B8-4F86-982E-940AB78EF8A2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2B88DB-7C79-433C-AF9F-F43155AF49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28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183EFD-F2BB-87D1-FC4C-AF349BD19E78}"/>
              </a:ext>
            </a:extLst>
          </p:cNvPr>
          <p:cNvSpPr txBox="1"/>
          <p:nvPr/>
        </p:nvSpPr>
        <p:spPr>
          <a:xfrm>
            <a:off x="769018" y="1871260"/>
            <a:ext cx="2031325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美味しいは、美しい。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63A5B87-E132-EB21-8B74-DDF7B8711436}"/>
              </a:ext>
            </a:extLst>
          </p:cNvPr>
          <p:cNvSpPr txBox="1"/>
          <p:nvPr/>
        </p:nvSpPr>
        <p:spPr>
          <a:xfrm>
            <a:off x="14196618" y="119901"/>
            <a:ext cx="700647" cy="4078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>
            <a:defPPr>
              <a:defRPr lang="en-US"/>
            </a:defPPr>
            <a:lvl1pPr algn="ctr">
              <a:defRPr kumimoji="1"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</a:rPr>
              <a:t>資料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9B425CC-77CC-8253-8415-D876C712623B}"/>
              </a:ext>
            </a:extLst>
          </p:cNvPr>
          <p:cNvSpPr txBox="1"/>
          <p:nvPr/>
        </p:nvSpPr>
        <p:spPr>
          <a:xfrm>
            <a:off x="4029567" y="6248183"/>
            <a:ext cx="1182063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1200" dirty="0"/>
              <a:t>美しい自然環境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6C89865-6AB2-AE57-1042-046F3F058257}"/>
              </a:ext>
            </a:extLst>
          </p:cNvPr>
          <p:cNvSpPr txBox="1"/>
          <p:nvPr/>
        </p:nvSpPr>
        <p:spPr>
          <a:xfrm>
            <a:off x="941280" y="6160754"/>
            <a:ext cx="92147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1200" dirty="0"/>
              <a:t>食の美味しさ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9481B3C-15A7-C6FA-6124-84E8106FA3FE}"/>
              </a:ext>
            </a:extLst>
          </p:cNvPr>
          <p:cNvSpPr txBox="1"/>
          <p:nvPr/>
        </p:nvSpPr>
        <p:spPr>
          <a:xfrm>
            <a:off x="941280" y="6764642"/>
            <a:ext cx="192615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お客さんに与える価値は「食」</a:t>
            </a:r>
            <a:endParaRPr lang="en-US" altLang="ja-JP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1D2DFE3-F316-F654-85BD-A5393A000AB3}"/>
              </a:ext>
            </a:extLst>
          </p:cNvPr>
          <p:cNvSpPr txBox="1"/>
          <p:nvPr/>
        </p:nvSpPr>
        <p:spPr>
          <a:xfrm>
            <a:off x="941280" y="6462698"/>
            <a:ext cx="1223207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食を通した観光地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A4CB5BD-DCCE-92A4-E4C3-37C7833E351F}"/>
              </a:ext>
            </a:extLst>
          </p:cNvPr>
          <p:cNvSpPr txBox="1"/>
          <p:nvPr/>
        </p:nvSpPr>
        <p:spPr>
          <a:xfrm>
            <a:off x="7738076" y="5846369"/>
            <a:ext cx="3077510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南魚沼市に赴いてくれる方は「人」に会いにくる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3EED545-043E-F255-ABAB-5F1A44148F45}"/>
              </a:ext>
            </a:extLst>
          </p:cNvPr>
          <p:cNvSpPr txBox="1"/>
          <p:nvPr/>
        </p:nvSpPr>
        <p:spPr>
          <a:xfrm>
            <a:off x="7738076" y="6255416"/>
            <a:ext cx="3263632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地域の方が「南魚沼」に「誇り」をもっていることが重要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D6E717E-E061-CEF7-D5A2-E20FBB8FDF02}"/>
              </a:ext>
            </a:extLst>
          </p:cNvPr>
          <p:cNvSpPr txBox="1"/>
          <p:nvPr/>
        </p:nvSpPr>
        <p:spPr>
          <a:xfrm>
            <a:off x="941280" y="7066585"/>
            <a:ext cx="262082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お米は南魚沼にとって一番の</a:t>
            </a:r>
            <a:r>
              <a:rPr lang="en-US" altLang="ja-JP" dirty="0"/>
              <a:t>PR</a:t>
            </a:r>
            <a:r>
              <a:rPr lang="ja-JP" altLang="en-US" dirty="0"/>
              <a:t>ポイント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6A29E2D-A70C-60E2-1717-4804525D41CD}"/>
              </a:ext>
            </a:extLst>
          </p:cNvPr>
          <p:cNvSpPr txBox="1"/>
          <p:nvPr/>
        </p:nvSpPr>
        <p:spPr>
          <a:xfrm>
            <a:off x="4029567" y="6657384"/>
            <a:ext cx="191653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四季折々の美しい田園風景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C47255A-C693-B6BC-A107-A1A4AFF4DA47}"/>
              </a:ext>
            </a:extLst>
          </p:cNvPr>
          <p:cNvSpPr txBox="1"/>
          <p:nvPr/>
        </p:nvSpPr>
        <p:spPr>
          <a:xfrm>
            <a:off x="7752590" y="6664463"/>
            <a:ext cx="2653935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南魚沼産コシヒカリのブランドを支える農家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ECE64FF-DAB8-0AAE-F419-7A4988A369AC}"/>
              </a:ext>
            </a:extLst>
          </p:cNvPr>
          <p:cNvSpPr txBox="1"/>
          <p:nvPr/>
        </p:nvSpPr>
        <p:spPr>
          <a:xfrm>
            <a:off x="7752590" y="7073511"/>
            <a:ext cx="343138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南魚沼のお米を使った食事・加工品を提供する事業者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936012-9ADD-3770-DB64-8ED0ED1E0724}"/>
              </a:ext>
            </a:extLst>
          </p:cNvPr>
          <p:cNvSpPr txBox="1"/>
          <p:nvPr/>
        </p:nvSpPr>
        <p:spPr>
          <a:xfrm>
            <a:off x="8525750" y="1871260"/>
            <a:ext cx="1455560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ゴカンでゴハン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5CDD6F-4150-5200-1DDE-EB6486639CCF}"/>
              </a:ext>
            </a:extLst>
          </p:cNvPr>
          <p:cNvSpPr txBox="1"/>
          <p:nvPr/>
        </p:nvSpPr>
        <p:spPr>
          <a:xfrm>
            <a:off x="12127050" y="1871260"/>
            <a:ext cx="2466629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心やすらぐ美食の里山へ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EEDC196-4786-3ED0-25C9-AC183C038F59}"/>
              </a:ext>
            </a:extLst>
          </p:cNvPr>
          <p:cNvSpPr txBox="1"/>
          <p:nvPr/>
        </p:nvSpPr>
        <p:spPr>
          <a:xfrm>
            <a:off x="4810798" y="9508472"/>
            <a:ext cx="1463380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ターゲットの明確化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BA5F32-456D-F10C-CFD5-88B8F7F683F5}"/>
              </a:ext>
            </a:extLst>
          </p:cNvPr>
          <p:cNvSpPr txBox="1"/>
          <p:nvPr/>
        </p:nvSpPr>
        <p:spPr>
          <a:xfrm>
            <a:off x="6423021" y="9525610"/>
            <a:ext cx="1687560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隣接自治体との連携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0678A4-DA50-BB73-E877-7A0B11E87B40}"/>
              </a:ext>
            </a:extLst>
          </p:cNvPr>
          <p:cNvSpPr txBox="1"/>
          <p:nvPr/>
        </p:nvSpPr>
        <p:spPr>
          <a:xfrm>
            <a:off x="2881552" y="1871260"/>
            <a:ext cx="2031325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RICE IS LIFE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C960FB2-3C76-6A4A-54AA-1073F5A0D9CE}"/>
              </a:ext>
            </a:extLst>
          </p:cNvPr>
          <p:cNvSpPr txBox="1"/>
          <p:nvPr/>
        </p:nvSpPr>
        <p:spPr>
          <a:xfrm>
            <a:off x="4994086" y="1871260"/>
            <a:ext cx="1785984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美食の街 南魚沼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D728626-4613-CDFA-1120-0EF100E5A27B}"/>
              </a:ext>
            </a:extLst>
          </p:cNvPr>
          <p:cNvSpPr txBox="1"/>
          <p:nvPr/>
        </p:nvSpPr>
        <p:spPr>
          <a:xfrm>
            <a:off x="11482595" y="2575409"/>
            <a:ext cx="3111084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>
              <a:spcBef>
                <a:spcPts val="1200"/>
              </a:spcBef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雪が紡ぐ、豊かな味わいの物語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67CD8A1-C246-E954-B201-F9965491BE03}"/>
              </a:ext>
            </a:extLst>
          </p:cNvPr>
          <p:cNvSpPr txBox="1"/>
          <p:nvPr/>
        </p:nvSpPr>
        <p:spPr>
          <a:xfrm>
            <a:off x="3431654" y="9495084"/>
            <a:ext cx="123030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dirty="0"/>
              <a:t>KGI/KPI</a:t>
            </a:r>
            <a:r>
              <a:rPr lang="ja-JP" altLang="en-US" dirty="0"/>
              <a:t>の設定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4837092-C348-AB51-8C07-FDF52E82C8A5}"/>
              </a:ext>
            </a:extLst>
          </p:cNvPr>
          <p:cNvSpPr txBox="1"/>
          <p:nvPr/>
        </p:nvSpPr>
        <p:spPr>
          <a:xfrm>
            <a:off x="11582579" y="5858810"/>
            <a:ext cx="2876372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リピートしてもらうことで地域の良さを体感できる</a:t>
            </a:r>
            <a:endParaRPr lang="en-US" altLang="ja-JP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ED3C434-5433-B8DA-6662-78A33B2E1CBA}"/>
              </a:ext>
            </a:extLst>
          </p:cNvPr>
          <p:cNvSpPr txBox="1"/>
          <p:nvPr/>
        </p:nvSpPr>
        <p:spPr>
          <a:xfrm>
            <a:off x="4029567" y="7066584"/>
            <a:ext cx="1449213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「四季＝色」をイメージ</a:t>
            </a:r>
            <a:endParaRPr lang="en-US" altLang="ja-JP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CF8D11E-B70D-F55A-C2C4-CE8FD1945C33}"/>
              </a:ext>
            </a:extLst>
          </p:cNvPr>
          <p:cNvSpPr txBox="1"/>
          <p:nvPr/>
        </p:nvSpPr>
        <p:spPr>
          <a:xfrm>
            <a:off x="15612226" y="6111656"/>
            <a:ext cx="882842" cy="641346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土地（景観・水など）の要素は外せない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E45078B-CC01-B85B-9B47-D4C8EEFC8661}"/>
              </a:ext>
            </a:extLst>
          </p:cNvPr>
          <p:cNvSpPr txBox="1"/>
          <p:nvPr/>
        </p:nvSpPr>
        <p:spPr>
          <a:xfrm>
            <a:off x="9333073" y="4070460"/>
            <a:ext cx="5465948" cy="242323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>
            <a:noAutofit/>
          </a:bodyPr>
          <a:lstStyle/>
          <a:p>
            <a:pPr algn="r"/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四季ごと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ターゲットごとにサブタグラインを設定することも検討の余地あり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6B7EED3-7137-C5DE-033F-8BF027E0E336}"/>
              </a:ext>
            </a:extLst>
          </p:cNvPr>
          <p:cNvSpPr txBox="1"/>
          <p:nvPr/>
        </p:nvSpPr>
        <p:spPr>
          <a:xfrm>
            <a:off x="15612227" y="6846621"/>
            <a:ext cx="942962" cy="498529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里山　土地に関連することば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20852F7-842F-9A7D-8840-A982FC2AC7CD}"/>
              </a:ext>
            </a:extLst>
          </p:cNvPr>
          <p:cNvSpPr txBox="1"/>
          <p:nvPr/>
        </p:nvSpPr>
        <p:spPr>
          <a:xfrm>
            <a:off x="11582578" y="6288630"/>
            <a:ext cx="2876372" cy="44203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一回来てもらえると良さがわかる、また来たくなる。再訪して良さをさらに感じてほしい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A914141-E4CB-2E9A-5157-2F19C75F0661}"/>
              </a:ext>
            </a:extLst>
          </p:cNvPr>
          <p:cNvSpPr txBox="1"/>
          <p:nvPr/>
        </p:nvSpPr>
        <p:spPr>
          <a:xfrm>
            <a:off x="6667739" y="2575409"/>
            <a:ext cx="1430121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800" dirty="0"/>
              <a:t>やっぱりいいね</a:t>
            </a:r>
            <a:endParaRPr lang="en-US" altLang="ja-JP" sz="18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A541A52-0241-5FA6-B79C-9125E681E0C6}"/>
              </a:ext>
            </a:extLst>
          </p:cNvPr>
          <p:cNvSpPr txBox="1"/>
          <p:nvPr/>
        </p:nvSpPr>
        <p:spPr>
          <a:xfrm>
            <a:off x="4873216" y="2575409"/>
            <a:ext cx="1583262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800" dirty="0"/>
              <a:t>やっぱりおいしい</a:t>
            </a:r>
            <a:endParaRPr lang="en-US" altLang="ja-JP" sz="18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25B7A0F-6673-FEA9-6036-79C29B303AFE}"/>
              </a:ext>
            </a:extLst>
          </p:cNvPr>
          <p:cNvSpPr txBox="1"/>
          <p:nvPr/>
        </p:nvSpPr>
        <p:spPr>
          <a:xfrm>
            <a:off x="11582577" y="6903116"/>
            <a:ext cx="2876371" cy="44203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一度来て食べて満足ではなく、何度も来たくなる・食べたくなることを目指す</a:t>
            </a:r>
            <a:endParaRPr lang="en-US" altLang="ja-JP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E885B257-FA55-F475-26D6-BCF3C0143377}"/>
              </a:ext>
            </a:extLst>
          </p:cNvPr>
          <p:cNvSpPr txBox="1"/>
          <p:nvPr/>
        </p:nvSpPr>
        <p:spPr>
          <a:xfrm>
            <a:off x="4029567" y="5838982"/>
            <a:ext cx="3235893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自然（心を震わせ、時として人生観も変えてくれる）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977009AD-0187-A4E3-5CDA-A162F4616CC1}"/>
              </a:ext>
            </a:extLst>
          </p:cNvPr>
          <p:cNvSpPr txBox="1"/>
          <p:nvPr/>
        </p:nvSpPr>
        <p:spPr>
          <a:xfrm>
            <a:off x="8309121" y="2575409"/>
            <a:ext cx="2962211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800" dirty="0"/>
              <a:t>人生に必要なものはここにある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5DB99453-4F75-0056-2B7C-C711DB2002BA}"/>
              </a:ext>
            </a:extLst>
          </p:cNvPr>
          <p:cNvSpPr txBox="1"/>
          <p:nvPr/>
        </p:nvSpPr>
        <p:spPr>
          <a:xfrm>
            <a:off x="761798" y="2575409"/>
            <a:ext cx="2105633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800" dirty="0"/>
              <a:t>噛めば噛むほどわかる</a:t>
            </a:r>
            <a:endParaRPr lang="en-US" altLang="ja-JP" sz="18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4109786D-D952-1F1B-7E4B-23BC02719A41}"/>
              </a:ext>
            </a:extLst>
          </p:cNvPr>
          <p:cNvSpPr txBox="1"/>
          <p:nvPr/>
        </p:nvSpPr>
        <p:spPr>
          <a:xfrm>
            <a:off x="6861279" y="1871260"/>
            <a:ext cx="1583262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800" dirty="0"/>
              <a:t>おいしいおかわり</a:t>
            </a:r>
            <a:endParaRPr lang="en-US" altLang="ja-JP" sz="180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2503DCC-0670-7344-03AE-95A95AC5A68E}"/>
              </a:ext>
            </a:extLst>
          </p:cNvPr>
          <p:cNvSpPr txBox="1"/>
          <p:nvPr/>
        </p:nvSpPr>
        <p:spPr>
          <a:xfrm>
            <a:off x="10062519" y="1871260"/>
            <a:ext cx="1983322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sz="28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1800" dirty="0"/>
              <a:t>ウ米ごっつぉ南魚沼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7BBC7B7-003F-67E9-5174-51DEF3418DA5}"/>
              </a:ext>
            </a:extLst>
          </p:cNvPr>
          <p:cNvSpPr txBox="1"/>
          <p:nvPr/>
        </p:nvSpPr>
        <p:spPr>
          <a:xfrm>
            <a:off x="468415" y="1434486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）タグライン（案）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6D516991-FA71-0630-8000-625F9EBDE5E1}"/>
              </a:ext>
            </a:extLst>
          </p:cNvPr>
          <p:cNvSpPr txBox="1"/>
          <p:nvPr/>
        </p:nvSpPr>
        <p:spPr>
          <a:xfrm>
            <a:off x="468415" y="4763595"/>
            <a:ext cx="918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）タグライン（案）に込めた</a:t>
            </a:r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対する想いの整理</a:t>
            </a:r>
            <a:r>
              <a:rPr kumimoji="1"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⇒観光において大事にしていること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562BDBD-B664-6C7D-F42A-855D853B97BD}"/>
              </a:ext>
            </a:extLst>
          </p:cNvPr>
          <p:cNvSpPr txBox="1"/>
          <p:nvPr/>
        </p:nvSpPr>
        <p:spPr>
          <a:xfrm>
            <a:off x="941280" y="5858810"/>
            <a:ext cx="2202782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食（食べることはなくてはならない）</a:t>
            </a: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D92F6993-9533-3677-E5E7-246C37445B40}"/>
              </a:ext>
            </a:extLst>
          </p:cNvPr>
          <p:cNvSpPr/>
          <p:nvPr/>
        </p:nvSpPr>
        <p:spPr>
          <a:xfrm>
            <a:off x="834414" y="5661703"/>
            <a:ext cx="2889135" cy="2619663"/>
          </a:xfrm>
          <a:prstGeom prst="roundRect">
            <a:avLst>
              <a:gd name="adj" fmla="val 4870"/>
            </a:avLst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CBF0C68-37E4-DDD7-1436-59AB4D07E699}"/>
              </a:ext>
            </a:extLst>
          </p:cNvPr>
          <p:cNvSpPr txBox="1"/>
          <p:nvPr/>
        </p:nvSpPr>
        <p:spPr>
          <a:xfrm>
            <a:off x="949290" y="5357257"/>
            <a:ext cx="628000" cy="442035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81D80C37-6E3E-D073-71A8-B306A6285492}"/>
              </a:ext>
            </a:extLst>
          </p:cNvPr>
          <p:cNvSpPr/>
          <p:nvPr/>
        </p:nvSpPr>
        <p:spPr>
          <a:xfrm>
            <a:off x="3870195" y="5661703"/>
            <a:ext cx="3554638" cy="2619663"/>
          </a:xfrm>
          <a:prstGeom prst="roundRect">
            <a:avLst>
              <a:gd name="adj" fmla="val 4870"/>
            </a:avLst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2FA47697-1883-5798-C15A-BA576A141832}"/>
              </a:ext>
            </a:extLst>
          </p:cNvPr>
          <p:cNvSpPr txBox="1"/>
          <p:nvPr/>
        </p:nvSpPr>
        <p:spPr>
          <a:xfrm>
            <a:off x="4018232" y="5348982"/>
            <a:ext cx="1076541" cy="442035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自然・景観</a:t>
            </a: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1D4F0B74-BFBA-10D3-9B0A-6EE0BD63D5F2}"/>
              </a:ext>
            </a:extLst>
          </p:cNvPr>
          <p:cNvSpPr/>
          <p:nvPr/>
        </p:nvSpPr>
        <p:spPr>
          <a:xfrm>
            <a:off x="7584179" y="5661703"/>
            <a:ext cx="3735382" cy="2619663"/>
          </a:xfrm>
          <a:prstGeom prst="roundRect">
            <a:avLst>
              <a:gd name="adj" fmla="val 4870"/>
            </a:avLst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5B5DA7E9-BD5F-E75C-795D-A1D700EBB346}"/>
              </a:ext>
            </a:extLst>
          </p:cNvPr>
          <p:cNvSpPr txBox="1"/>
          <p:nvPr/>
        </p:nvSpPr>
        <p:spPr>
          <a:xfrm>
            <a:off x="7723566" y="5343272"/>
            <a:ext cx="1822061" cy="442035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地域（人・事業者）</a:t>
            </a: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82FC558A-9ED8-C099-F5FB-555DF760B6A9}"/>
              </a:ext>
            </a:extLst>
          </p:cNvPr>
          <p:cNvSpPr/>
          <p:nvPr/>
        </p:nvSpPr>
        <p:spPr>
          <a:xfrm>
            <a:off x="11466248" y="5661703"/>
            <a:ext cx="3111084" cy="2619663"/>
          </a:xfrm>
          <a:prstGeom prst="roundRect">
            <a:avLst>
              <a:gd name="adj" fmla="val 4870"/>
            </a:avLst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BC303EE4-04EF-C39C-42E9-81FED6B8E370}"/>
              </a:ext>
            </a:extLst>
          </p:cNvPr>
          <p:cNvSpPr txBox="1"/>
          <p:nvPr/>
        </p:nvSpPr>
        <p:spPr>
          <a:xfrm>
            <a:off x="11582578" y="5317133"/>
            <a:ext cx="1076541" cy="442035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リピート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D7C1F551-0C44-A0A6-57CD-8646C7E7E96D}"/>
              </a:ext>
            </a:extLst>
          </p:cNvPr>
          <p:cNvSpPr txBox="1"/>
          <p:nvPr/>
        </p:nvSpPr>
        <p:spPr>
          <a:xfrm>
            <a:off x="468415" y="9045045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）戦略策定における視点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136DC61D-A42C-23D3-2719-52B343548237}"/>
              </a:ext>
            </a:extLst>
          </p:cNvPr>
          <p:cNvSpPr txBox="1"/>
          <p:nvPr/>
        </p:nvSpPr>
        <p:spPr>
          <a:xfrm>
            <a:off x="8259424" y="9525610"/>
            <a:ext cx="1687560" cy="2616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「やらないこと」の明確化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A481C590-90F9-2252-3AAC-35984755E017}"/>
              </a:ext>
            </a:extLst>
          </p:cNvPr>
          <p:cNvSpPr txBox="1"/>
          <p:nvPr/>
        </p:nvSpPr>
        <p:spPr>
          <a:xfrm>
            <a:off x="2482918" y="7902475"/>
            <a:ext cx="2736438" cy="25736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食は環境（自然、地形、水）から来るもの</a:t>
            </a:r>
            <a:endParaRPr lang="en-US" altLang="ja-JP" dirty="0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B0F6F5E6-B100-4178-4D52-DC82D07F487C}"/>
              </a:ext>
            </a:extLst>
          </p:cNvPr>
          <p:cNvSpPr txBox="1"/>
          <p:nvPr/>
        </p:nvSpPr>
        <p:spPr>
          <a:xfrm>
            <a:off x="15612226" y="5064012"/>
            <a:ext cx="1457458" cy="9446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地域の特徴は「水」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海藻→「水」で洗う必要がある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湧水を使う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A88FD240-39C9-B41D-4204-F6B36AF3879B}"/>
              </a:ext>
            </a:extLst>
          </p:cNvPr>
          <p:cNvSpPr txBox="1"/>
          <p:nvPr/>
        </p:nvSpPr>
        <p:spPr>
          <a:xfrm>
            <a:off x="15612226" y="2410831"/>
            <a:ext cx="2313021" cy="892319"/>
          </a:xfrm>
          <a:prstGeom prst="rect">
            <a:avLst/>
          </a:prstGeom>
          <a:solidFill>
            <a:srgbClr val="FFF4D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インパクトがあり、わかりやすさ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Word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チョイスが大事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方向性を定めて、想いを込めてタグラインを作っていく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90FC2D2B-7011-9583-2E29-E080E89C571D}"/>
              </a:ext>
            </a:extLst>
          </p:cNvPr>
          <p:cNvSpPr txBox="1"/>
          <p:nvPr/>
        </p:nvSpPr>
        <p:spPr>
          <a:xfrm>
            <a:off x="15612227" y="3378701"/>
            <a:ext cx="2146910" cy="1406806"/>
          </a:xfrm>
          <a:prstGeom prst="rect">
            <a:avLst/>
          </a:prstGeom>
          <a:solidFill>
            <a:srgbClr val="FFF4D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シンプルにして、響くようにしたほうがいい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お客さんに伝わる言葉、タグラインは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構成要素は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つ（食、酒、温泉）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タグラインがターゲット別にあってもいいのでは？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9C2AAF79-1810-9197-8D77-A993570CAB93}"/>
              </a:ext>
            </a:extLst>
          </p:cNvPr>
          <p:cNvSpPr txBox="1"/>
          <p:nvPr/>
        </p:nvSpPr>
        <p:spPr>
          <a:xfrm>
            <a:off x="6634633" y="7924593"/>
            <a:ext cx="1724877" cy="25736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丁寧な生活に繋がっている</a:t>
            </a:r>
            <a:endParaRPr lang="en-US" altLang="ja-JP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0CB9FBC4-6A68-C25B-EC4C-D7D4D0E9A9C6}"/>
              </a:ext>
            </a:extLst>
          </p:cNvPr>
          <p:cNvSpPr txBox="1"/>
          <p:nvPr/>
        </p:nvSpPr>
        <p:spPr>
          <a:xfrm>
            <a:off x="3078692" y="2575409"/>
            <a:ext cx="1583263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自然とおいしい</a:t>
            </a:r>
            <a:endParaRPr lang="en-US" altLang="ja-JP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A6CFBFC1-CE90-8410-9CEE-22D85F34855C}"/>
              </a:ext>
            </a:extLst>
          </p:cNvPr>
          <p:cNvSpPr txBox="1"/>
          <p:nvPr/>
        </p:nvSpPr>
        <p:spPr>
          <a:xfrm>
            <a:off x="761798" y="3274164"/>
            <a:ext cx="2252908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/>
              <a:t>セカンドハウス 南魚沼</a:t>
            </a:r>
            <a:endParaRPr lang="en-US" altLang="ja-JP" dirty="0"/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83465F39-135A-53DE-FE79-5CC098386C23}"/>
              </a:ext>
            </a:extLst>
          </p:cNvPr>
          <p:cNvSpPr txBox="1"/>
          <p:nvPr/>
        </p:nvSpPr>
        <p:spPr>
          <a:xfrm>
            <a:off x="3144062" y="3274164"/>
            <a:ext cx="2751030" cy="612000"/>
          </a:xfrm>
          <a:prstGeom prst="rect">
            <a:avLst/>
          </a:prstGeom>
          <a:solidFill>
            <a:srgbClr val="FFF4D5"/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 anchorCtr="0">
            <a:noAutofit/>
          </a:bodyPr>
          <a:lstStyle>
            <a:defPPr>
              <a:defRPr lang="en-US"/>
            </a:defPPr>
            <a:lvl1pPr>
              <a:defRPr kumimoji="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ja-JP" altLang="en-US" dirty="0"/>
              <a:t>えちごの冷蔵庫（冷凍庫）</a:t>
            </a:r>
            <a:endParaRPr lang="en-US" altLang="ja-JP" dirty="0"/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669F9BEE-0D36-CFC5-2093-31227580978C}"/>
              </a:ext>
            </a:extLst>
          </p:cNvPr>
          <p:cNvSpPr txBox="1"/>
          <p:nvPr/>
        </p:nvSpPr>
        <p:spPr>
          <a:xfrm>
            <a:off x="15612227" y="7474332"/>
            <a:ext cx="2146910" cy="10751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うまい：食べるだけでない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酒がうまい、水がうまい、空気がうまい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→広がりを持つ言葉。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コメ以外にも使っていける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BB36D4-C795-57E5-8534-49655F33BD6F}"/>
              </a:ext>
            </a:extLst>
          </p:cNvPr>
          <p:cNvSpPr txBox="1"/>
          <p:nvPr/>
        </p:nvSpPr>
        <p:spPr>
          <a:xfrm>
            <a:off x="253583" y="193919"/>
            <a:ext cx="6186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WS</a:t>
            </a:r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のまとめ～タグラインと戦略の検討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55E0E80-062A-634F-1D8F-631319F8F13E}"/>
              </a:ext>
            </a:extLst>
          </p:cNvPr>
          <p:cNvCxnSpPr/>
          <p:nvPr/>
        </p:nvCxnSpPr>
        <p:spPr>
          <a:xfrm>
            <a:off x="222085" y="726140"/>
            <a:ext cx="14675180" cy="0"/>
          </a:xfrm>
          <a:prstGeom prst="line">
            <a:avLst/>
          </a:prstGeom>
          <a:ln w="3810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BA19CF-C11E-97F1-0167-1ACB73ABCBDC}"/>
              </a:ext>
            </a:extLst>
          </p:cNvPr>
          <p:cNvSpPr txBox="1"/>
          <p:nvPr/>
        </p:nvSpPr>
        <p:spPr>
          <a:xfrm>
            <a:off x="468415" y="893143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１．タグラインの検討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B8B50E-496F-5B8B-2E7E-5466864ED596}"/>
              </a:ext>
            </a:extLst>
          </p:cNvPr>
          <p:cNvSpPr txBox="1"/>
          <p:nvPr/>
        </p:nvSpPr>
        <p:spPr>
          <a:xfrm>
            <a:off x="949290" y="9488375"/>
            <a:ext cx="233352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観光戦略を動かしていく体制づくり</a:t>
            </a:r>
            <a:endParaRPr lang="en-US" altLang="ja-JP" dirty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6FBF85B-2581-88AC-2131-74716B7FD5C9}"/>
              </a:ext>
            </a:extLst>
          </p:cNvPr>
          <p:cNvCxnSpPr>
            <a:cxnSpLocks/>
          </p:cNvCxnSpPr>
          <p:nvPr/>
        </p:nvCxnSpPr>
        <p:spPr>
          <a:xfrm>
            <a:off x="253583" y="4549532"/>
            <a:ext cx="1449308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2D837C86-0B55-6597-F60D-B90002C12770}"/>
              </a:ext>
            </a:extLst>
          </p:cNvPr>
          <p:cNvCxnSpPr>
            <a:cxnSpLocks/>
          </p:cNvCxnSpPr>
          <p:nvPr/>
        </p:nvCxnSpPr>
        <p:spPr>
          <a:xfrm>
            <a:off x="253583" y="8944737"/>
            <a:ext cx="1449308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2B75F70-6A7D-C692-5BD8-A2EAFC087E96}"/>
              </a:ext>
            </a:extLst>
          </p:cNvPr>
          <p:cNvSpPr txBox="1"/>
          <p:nvPr/>
        </p:nvSpPr>
        <p:spPr>
          <a:xfrm>
            <a:off x="941280" y="7413104"/>
            <a:ext cx="262082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コシヒカリ（通年）</a:t>
            </a:r>
            <a:r>
              <a:rPr lang="en-US" altLang="ja-JP" dirty="0"/>
              <a:t>+</a:t>
            </a:r>
            <a:r>
              <a:rPr lang="ja-JP" altLang="en-US" dirty="0"/>
              <a:t>旬のもの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4EBA77D-E460-AE99-1EDF-663EBAA73D9D}"/>
              </a:ext>
            </a:extLst>
          </p:cNvPr>
          <p:cNvSpPr txBox="1"/>
          <p:nvPr/>
        </p:nvSpPr>
        <p:spPr>
          <a:xfrm>
            <a:off x="15612226" y="8787676"/>
            <a:ext cx="2620821" cy="2573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36000" tIns="36000" rIns="36000" bIns="36000" anchor="ctr" anchorCtr="0">
            <a:spAutoFit/>
          </a:bodyPr>
          <a:lstStyle>
            <a:defPPr>
              <a:defRPr lang="en-US"/>
            </a:defPPr>
            <a:lvl1pPr>
              <a:spcBef>
                <a:spcPts val="1200"/>
              </a:spcBef>
              <a:spcAft>
                <a:spcPts val="300"/>
              </a:spcAft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そばの需要は他課い</a:t>
            </a:r>
          </a:p>
        </p:txBody>
      </p:sp>
    </p:spTree>
    <p:extLst>
      <p:ext uri="{BB962C8B-B14F-4D97-AF65-F5344CB8AC3E}">
        <p14:creationId xmlns:p14="http://schemas.microsoft.com/office/powerpoint/2010/main" val="379076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4B02BA5C-5379-925D-A167-0ED9F8AC68BE}"/>
              </a:ext>
            </a:extLst>
          </p:cNvPr>
          <p:cNvSpPr txBox="1"/>
          <p:nvPr/>
        </p:nvSpPr>
        <p:spPr>
          <a:xfrm>
            <a:off x="1668791" y="7956985"/>
            <a:ext cx="5335323" cy="33436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コシヒカリの産地、スキー場名をフックにして行き先候補地にあがることを目指す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77EBE469-8EB5-DB9D-362F-46122FB10D15}"/>
              </a:ext>
            </a:extLst>
          </p:cNvPr>
          <p:cNvSpPr txBox="1"/>
          <p:nvPr/>
        </p:nvSpPr>
        <p:spPr>
          <a:xfrm>
            <a:off x="10140772" y="7320749"/>
            <a:ext cx="3117202" cy="34399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支援員（相談先）設置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4DC33BEF-C2BB-9A19-9EB0-C568181C52CA}"/>
              </a:ext>
            </a:extLst>
          </p:cNvPr>
          <p:cNvSpPr txBox="1"/>
          <p:nvPr/>
        </p:nvSpPr>
        <p:spPr>
          <a:xfrm>
            <a:off x="10213910" y="10249279"/>
            <a:ext cx="4207846" cy="346832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課題への対応　例）「車いす対応可能マップ・モデルコース」の整備・</a:t>
            </a:r>
            <a:r>
              <a:rPr lang="en-US" altLang="ja-JP" dirty="0"/>
              <a:t>PR</a:t>
            </a:r>
            <a:endParaRPr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57B0A8C-FDEA-010E-7360-17CAE34B60FB}"/>
              </a:ext>
            </a:extLst>
          </p:cNvPr>
          <p:cNvSpPr txBox="1"/>
          <p:nvPr/>
        </p:nvSpPr>
        <p:spPr>
          <a:xfrm>
            <a:off x="10213910" y="9195742"/>
            <a:ext cx="3044064" cy="35841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案内表示等の多言語対応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6EC9FF5A-2138-33FC-6182-DA76BB5A8A4A}"/>
              </a:ext>
            </a:extLst>
          </p:cNvPr>
          <p:cNvSpPr txBox="1"/>
          <p:nvPr/>
        </p:nvSpPr>
        <p:spPr>
          <a:xfrm>
            <a:off x="10158661" y="7940612"/>
            <a:ext cx="3044064" cy="3468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南魚沼市の観光地を周遊する公共交通の整備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2AC51B-17D7-AFAB-4CD7-5F0C623BD913}"/>
              </a:ext>
            </a:extLst>
          </p:cNvPr>
          <p:cNvSpPr txBox="1"/>
          <p:nvPr/>
        </p:nvSpPr>
        <p:spPr>
          <a:xfrm>
            <a:off x="573005" y="1381203"/>
            <a:ext cx="2619233" cy="41605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戦略</a:t>
            </a:r>
            <a:r>
              <a:rPr lang="en-US" altLang="ja-JP" dirty="0"/>
              <a:t>1</a:t>
            </a:r>
            <a:r>
              <a:rPr lang="ja-JP" altLang="en-US" dirty="0"/>
              <a:t>：食のブランディング戦略</a:t>
            </a:r>
            <a:endParaRPr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95C49A-221D-963F-E626-679A21D791B0}"/>
              </a:ext>
            </a:extLst>
          </p:cNvPr>
          <p:cNvSpPr txBox="1"/>
          <p:nvPr/>
        </p:nvSpPr>
        <p:spPr>
          <a:xfrm>
            <a:off x="578506" y="5851408"/>
            <a:ext cx="2613731" cy="44908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1400" dirty="0"/>
              <a:t>戦略</a:t>
            </a:r>
            <a:r>
              <a:rPr lang="en-US" altLang="ja-JP" sz="1400" dirty="0"/>
              <a:t>2</a:t>
            </a:r>
            <a:r>
              <a:rPr lang="ja-JP" altLang="en-US" sz="1400" dirty="0"/>
              <a:t>：プロモーション戦略</a:t>
            </a:r>
            <a:endParaRPr lang="en-US" altLang="ja-JP" sz="1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2F258F-3394-47FB-7AB1-4E41F8F17173}"/>
              </a:ext>
            </a:extLst>
          </p:cNvPr>
          <p:cNvSpPr txBox="1"/>
          <p:nvPr/>
        </p:nvSpPr>
        <p:spPr>
          <a:xfrm>
            <a:off x="7818298" y="5837206"/>
            <a:ext cx="2452413" cy="44908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anchor="ctr" anchorCtr="0">
            <a:no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：受け入れ環境整備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D045FB4B-8A9C-49FD-F263-48089651337F}"/>
              </a:ext>
            </a:extLst>
          </p:cNvPr>
          <p:cNvSpPr/>
          <p:nvPr/>
        </p:nvSpPr>
        <p:spPr>
          <a:xfrm>
            <a:off x="838031" y="6479971"/>
            <a:ext cx="576262" cy="254272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対内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4258860D-918E-24FD-20A3-1509EF261264}"/>
              </a:ext>
            </a:extLst>
          </p:cNvPr>
          <p:cNvSpPr/>
          <p:nvPr/>
        </p:nvSpPr>
        <p:spPr>
          <a:xfrm>
            <a:off x="838031" y="7740389"/>
            <a:ext cx="576262" cy="25427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対外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9C21DC2-3673-4DB2-C2A7-BC038456EFE5}"/>
              </a:ext>
            </a:extLst>
          </p:cNvPr>
          <p:cNvSpPr txBox="1"/>
          <p:nvPr/>
        </p:nvSpPr>
        <p:spPr>
          <a:xfrm>
            <a:off x="3656040" y="3230879"/>
            <a:ext cx="5268212" cy="73966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1714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indent="-82550"/>
            <a:r>
              <a:rPr lang="ja-JP" altLang="en-US" dirty="0"/>
              <a:t>地元の人が、食材・飲食店を知らない</a:t>
            </a:r>
            <a:endParaRPr lang="en-US" altLang="ja-JP" dirty="0"/>
          </a:p>
          <a:p>
            <a:pPr indent="-82550"/>
            <a:r>
              <a:rPr lang="ja-JP" altLang="en-US" dirty="0"/>
              <a:t>市民に南魚沼市の「食」を食べてもらう（例</a:t>
            </a:r>
            <a:r>
              <a:rPr lang="en-US" altLang="ja-JP" dirty="0"/>
              <a:t>:</a:t>
            </a:r>
            <a:r>
              <a:rPr lang="ja-JP" altLang="en-US" dirty="0"/>
              <a:t>南魚沼産コシヒカリ支給）</a:t>
            </a:r>
            <a:endParaRPr lang="en-US" altLang="ja-JP" dirty="0"/>
          </a:p>
          <a:p>
            <a:pPr indent="-82550"/>
            <a:r>
              <a:rPr lang="ja-JP" altLang="en-US" dirty="0"/>
              <a:t>市民による私の好きな「ごはんのおとも」自慢（コシヒカリ</a:t>
            </a:r>
            <a:r>
              <a:rPr lang="en-US" altLang="ja-JP" dirty="0"/>
              <a:t>+</a:t>
            </a:r>
            <a:r>
              <a:rPr lang="ja-JP" altLang="en-US" dirty="0"/>
              <a:t>付加価値の視点）</a:t>
            </a:r>
            <a:endParaRPr lang="en-US" altLang="ja-JP" dirty="0"/>
          </a:p>
          <a:p>
            <a:pPr indent="-82550"/>
            <a:r>
              <a:rPr lang="ja-JP" altLang="en-US" dirty="0"/>
              <a:t>若い世代の農作目、郷土料理を知ってもらうための教室、触れる回数を増やす取組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35CFC8FC-A914-1C52-7F1B-ED8C47683D0F}"/>
              </a:ext>
            </a:extLst>
          </p:cNvPr>
          <p:cNvSpPr/>
          <p:nvPr/>
        </p:nvSpPr>
        <p:spPr>
          <a:xfrm>
            <a:off x="962367" y="1923093"/>
            <a:ext cx="576262" cy="254272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対内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FB388482-9D5F-08C8-257A-1E504F31D07A}"/>
              </a:ext>
            </a:extLst>
          </p:cNvPr>
          <p:cNvSpPr/>
          <p:nvPr/>
        </p:nvSpPr>
        <p:spPr>
          <a:xfrm>
            <a:off x="962367" y="4264880"/>
            <a:ext cx="576262" cy="25427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対外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25E5373-A754-A3C7-6C6B-F5DBC4ADCCE5}"/>
              </a:ext>
            </a:extLst>
          </p:cNvPr>
          <p:cNvSpPr txBox="1"/>
          <p:nvPr/>
        </p:nvSpPr>
        <p:spPr>
          <a:xfrm>
            <a:off x="3515121" y="1914284"/>
            <a:ext cx="2561771" cy="257369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南魚沼産食材の統一ロゴ・カラーの設定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357EE63-2CAA-1F24-719B-D2E91C6C4AAA}"/>
              </a:ext>
            </a:extLst>
          </p:cNvPr>
          <p:cNvSpPr txBox="1"/>
          <p:nvPr/>
        </p:nvSpPr>
        <p:spPr>
          <a:xfrm>
            <a:off x="10544871" y="1924569"/>
            <a:ext cx="1632093" cy="261610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やる気の事業者を増やす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B3A45EF-AD4A-D87E-D422-E888FB8C50FB}"/>
              </a:ext>
            </a:extLst>
          </p:cNvPr>
          <p:cNvSpPr txBox="1"/>
          <p:nvPr/>
        </p:nvSpPr>
        <p:spPr>
          <a:xfrm>
            <a:off x="1596794" y="4275545"/>
            <a:ext cx="2937106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地域ごとに特徴を持った食事の提供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9962E80-10FD-3E30-C830-FCD31C557C01}"/>
              </a:ext>
            </a:extLst>
          </p:cNvPr>
          <p:cNvSpPr txBox="1"/>
          <p:nvPr/>
        </p:nvSpPr>
        <p:spPr>
          <a:xfrm>
            <a:off x="8740420" y="7749314"/>
            <a:ext cx="3870676" cy="257369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住民の利便性も踏まえた、観光二次交通の導入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8BA8A30-02D2-1271-43B0-B51EA29793D8}"/>
              </a:ext>
            </a:extLst>
          </p:cNvPr>
          <p:cNvSpPr txBox="1"/>
          <p:nvPr/>
        </p:nvSpPr>
        <p:spPr>
          <a:xfrm>
            <a:off x="1479937" y="7733051"/>
            <a:ext cx="3186623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「ターゲット」に合わせたプロモーション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8E278565-E447-F9B3-D07A-9D33DA261E81}"/>
              </a:ext>
            </a:extLst>
          </p:cNvPr>
          <p:cNvSpPr/>
          <p:nvPr/>
        </p:nvSpPr>
        <p:spPr>
          <a:xfrm>
            <a:off x="8034121" y="6479971"/>
            <a:ext cx="576262" cy="254272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対内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18F6DCC-B319-47D2-8D6E-4D1327908F06}"/>
              </a:ext>
            </a:extLst>
          </p:cNvPr>
          <p:cNvSpPr txBox="1"/>
          <p:nvPr/>
        </p:nvSpPr>
        <p:spPr>
          <a:xfrm>
            <a:off x="1596795" y="4933619"/>
            <a:ext cx="2937106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季節野菜の収穫などの体験と食を結びつけた観光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DE241EC-92BF-039C-4B7C-CAC29DAFBDE8}"/>
              </a:ext>
            </a:extLst>
          </p:cNvPr>
          <p:cNvSpPr txBox="1"/>
          <p:nvPr/>
        </p:nvSpPr>
        <p:spPr>
          <a:xfrm>
            <a:off x="1479937" y="9541447"/>
            <a:ext cx="3186623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自然や食に関するフォトスポットマップの作成</a:t>
            </a: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6D339876-FD04-B2D1-84C2-BF2DF6E21602}"/>
              </a:ext>
            </a:extLst>
          </p:cNvPr>
          <p:cNvSpPr/>
          <p:nvPr/>
        </p:nvSpPr>
        <p:spPr>
          <a:xfrm>
            <a:off x="8034121" y="8981118"/>
            <a:ext cx="576262" cy="25427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対外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48D155B-1F6B-01D8-E278-5C733CDDFC01}"/>
              </a:ext>
            </a:extLst>
          </p:cNvPr>
          <p:cNvSpPr txBox="1"/>
          <p:nvPr/>
        </p:nvSpPr>
        <p:spPr>
          <a:xfrm>
            <a:off x="8709982" y="8973780"/>
            <a:ext cx="1955115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インバウンド向け情報の発信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9B9093-59E1-89BA-21C8-7EBE0A3C65EE}"/>
              </a:ext>
            </a:extLst>
          </p:cNvPr>
          <p:cNvSpPr txBox="1"/>
          <p:nvPr/>
        </p:nvSpPr>
        <p:spPr>
          <a:xfrm>
            <a:off x="1668792" y="1917351"/>
            <a:ext cx="1760208" cy="2040493"/>
          </a:xfrm>
          <a:prstGeom prst="rect">
            <a:avLst/>
          </a:prstGeom>
          <a:solidFill>
            <a:srgbClr val="E3F6FD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食だけおいしくても、環境が整っていないと「おいしい」とはならない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環境を良くしようという地域の力が必要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これまで南魚沼市は地域の方が力を合わせて作ってきた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コメは主役だが、汎用性が高すぎる。コメに続く「食」の発掘も必要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F67D48-DF36-6B47-9C03-CFFF2311754C}"/>
              </a:ext>
            </a:extLst>
          </p:cNvPr>
          <p:cNvSpPr txBox="1"/>
          <p:nvPr/>
        </p:nvSpPr>
        <p:spPr>
          <a:xfrm>
            <a:off x="8740421" y="6455640"/>
            <a:ext cx="3870676" cy="257369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全市民で観光客を受け入れる（ウェルカム）体制づくり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728944-E081-E1CC-1388-B565C18E06F5}"/>
              </a:ext>
            </a:extLst>
          </p:cNvPr>
          <p:cNvSpPr txBox="1"/>
          <p:nvPr/>
        </p:nvSpPr>
        <p:spPr>
          <a:xfrm>
            <a:off x="8709983" y="9695995"/>
            <a:ext cx="1955114" cy="257369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地域の方と触れあえる環境整備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B36BB8F-6946-1608-83B5-8BD4537EA421}"/>
              </a:ext>
            </a:extLst>
          </p:cNvPr>
          <p:cNvSpPr txBox="1"/>
          <p:nvPr/>
        </p:nvSpPr>
        <p:spPr>
          <a:xfrm>
            <a:off x="3515121" y="2515635"/>
            <a:ext cx="5409131" cy="243238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南魚沼市内のステークホルダーとそれぞれが抱える課題の整理（→地域内連携で解決）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34C9576-5242-6F48-2383-46A3F43525DB}"/>
              </a:ext>
            </a:extLst>
          </p:cNvPr>
          <p:cNvSpPr txBox="1"/>
          <p:nvPr/>
        </p:nvSpPr>
        <p:spPr>
          <a:xfrm>
            <a:off x="3515121" y="2233763"/>
            <a:ext cx="6526990" cy="232080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南魚沼市の観光資源の認識共有（食のストーリーに関わるすべての資源のこと→何を押し出すのかという意思統一）</a:t>
            </a:r>
            <a:endParaRPr lang="en-US" altLang="ja-JP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473995F-3964-A1C3-68B0-D0EFC1149564}"/>
              </a:ext>
            </a:extLst>
          </p:cNvPr>
          <p:cNvSpPr txBox="1"/>
          <p:nvPr/>
        </p:nvSpPr>
        <p:spPr>
          <a:xfrm>
            <a:off x="8740420" y="6782149"/>
            <a:ext cx="3870676" cy="257369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市民の南魚沼市に対する誇り（シビックプライド）の醸成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E10ABED-5A98-CE06-BC00-EF0BE9EBBFC0}"/>
              </a:ext>
            </a:extLst>
          </p:cNvPr>
          <p:cNvSpPr txBox="1"/>
          <p:nvPr/>
        </p:nvSpPr>
        <p:spPr>
          <a:xfrm>
            <a:off x="13330984" y="6455639"/>
            <a:ext cx="1566281" cy="257369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1100" dirty="0">
                <a:solidFill>
                  <a:prstClr val="black"/>
                </a:solidFill>
              </a:rPr>
              <a:t>観光ガイドラインの作成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F51E214-B6EF-EF24-9BAB-329964D475A6}"/>
              </a:ext>
            </a:extLst>
          </p:cNvPr>
          <p:cNvSpPr txBox="1"/>
          <p:nvPr/>
        </p:nvSpPr>
        <p:spPr>
          <a:xfrm>
            <a:off x="15385346" y="8937686"/>
            <a:ext cx="1832959" cy="297704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ハード面の整備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BB07F5A-DD09-4A83-0445-B1A8E8CE7CF8}"/>
              </a:ext>
            </a:extLst>
          </p:cNvPr>
          <p:cNvSpPr txBox="1"/>
          <p:nvPr/>
        </p:nvSpPr>
        <p:spPr>
          <a:xfrm>
            <a:off x="1596794" y="4606703"/>
            <a:ext cx="2937106" cy="257369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「白メシ定食」の展開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52FD5BD-C609-C25A-7DD1-F89F6F80B19A}"/>
              </a:ext>
            </a:extLst>
          </p:cNvPr>
          <p:cNvSpPr txBox="1"/>
          <p:nvPr/>
        </p:nvSpPr>
        <p:spPr>
          <a:xfrm>
            <a:off x="4895032" y="4459545"/>
            <a:ext cx="3486751" cy="4836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宿泊施設から農家の畑へ行き、満点青空レストランのようにその場で調理して食べるプラン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D783C0C-BE1C-37D0-2445-5CC635408D6B}"/>
              </a:ext>
            </a:extLst>
          </p:cNvPr>
          <p:cNvSpPr txBox="1"/>
          <p:nvPr/>
        </p:nvSpPr>
        <p:spPr>
          <a:xfrm>
            <a:off x="17340897" y="8818253"/>
            <a:ext cx="1821500" cy="514092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南魚沼の食は　美食（贅沢）ではないのでは？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20F5F6D-C1ED-D82E-D358-B8E1598BE47A}"/>
              </a:ext>
            </a:extLst>
          </p:cNvPr>
          <p:cNvSpPr txBox="1"/>
          <p:nvPr/>
        </p:nvSpPr>
        <p:spPr>
          <a:xfrm>
            <a:off x="17340897" y="7974467"/>
            <a:ext cx="1821500" cy="776290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南魚沼市内ではお釜でコメを炊いているなど刺さる統一対応。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2F52633-D255-83E3-028D-1BBB1C36353D}"/>
              </a:ext>
            </a:extLst>
          </p:cNvPr>
          <p:cNvSpPr txBox="1"/>
          <p:nvPr/>
        </p:nvSpPr>
        <p:spPr>
          <a:xfrm>
            <a:off x="17340897" y="9421478"/>
            <a:ext cx="1821500" cy="285753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概念の整理・裏付けは必要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D7ACDD3-EFD5-C962-CBF8-5C981D904258}"/>
              </a:ext>
            </a:extLst>
          </p:cNvPr>
          <p:cNvSpPr txBox="1"/>
          <p:nvPr/>
        </p:nvSpPr>
        <p:spPr>
          <a:xfrm>
            <a:off x="17340896" y="9821051"/>
            <a:ext cx="1821500" cy="697519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>
            <a:no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素材よりも、料理を食べたい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例）魚をたべたいよりも寿司を食べたい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576DC4E1-3DCF-1BEF-8555-228ED391501B}"/>
              </a:ext>
            </a:extLst>
          </p:cNvPr>
          <p:cNvSpPr txBox="1"/>
          <p:nvPr/>
        </p:nvSpPr>
        <p:spPr>
          <a:xfrm>
            <a:off x="15399367" y="8057720"/>
            <a:ext cx="1821500" cy="709122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36000" tIns="0" rIns="36000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受入が一定基準を満たしていないと観光客の</a:t>
            </a:r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CS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は得られない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4C10766-25F4-6C6C-B4B9-1D37B9BE70F8}"/>
              </a:ext>
            </a:extLst>
          </p:cNvPr>
          <p:cNvSpPr txBox="1"/>
          <p:nvPr/>
        </p:nvSpPr>
        <p:spPr>
          <a:xfrm>
            <a:off x="15399367" y="6548541"/>
            <a:ext cx="3495455" cy="125543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南魚沼市は認知度に優位性がある。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次のフェイズに進めていく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8B2A08-8BF1-A1D5-A33C-77654BA5906E}"/>
              </a:ext>
            </a:extLst>
          </p:cNvPr>
          <p:cNvSpPr txBox="1"/>
          <p:nvPr/>
        </p:nvSpPr>
        <p:spPr>
          <a:xfrm>
            <a:off x="15369217" y="1747418"/>
            <a:ext cx="3505913" cy="8692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お米だけでない。温泉、ラーメン、南魚沼の全体的な食として盛り上げられればいい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4AE38B0-5CA0-30A8-3C42-22EF99F54328}"/>
              </a:ext>
            </a:extLst>
          </p:cNvPr>
          <p:cNvSpPr txBox="1"/>
          <p:nvPr/>
        </p:nvSpPr>
        <p:spPr>
          <a:xfrm>
            <a:off x="12300765" y="2398867"/>
            <a:ext cx="2672535" cy="255542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観光のベースの整理　農作物</a:t>
            </a:r>
            <a:r>
              <a:rPr lang="en-US" altLang="ja-JP" dirty="0"/>
              <a:t>×</a:t>
            </a:r>
            <a:r>
              <a:rPr lang="ja-JP" altLang="en-US" dirty="0"/>
              <a:t>料理</a:t>
            </a:r>
            <a:r>
              <a:rPr lang="en-US" altLang="ja-JP" dirty="0"/>
              <a:t>×</a:t>
            </a:r>
            <a:r>
              <a:rPr lang="ja-JP" altLang="en-US" dirty="0"/>
              <a:t>温泉地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AFE4DE6-F3FD-6066-3BDA-3988E794B084}"/>
              </a:ext>
            </a:extLst>
          </p:cNvPr>
          <p:cNvSpPr txBox="1"/>
          <p:nvPr/>
        </p:nvSpPr>
        <p:spPr>
          <a:xfrm>
            <a:off x="12300765" y="1929432"/>
            <a:ext cx="2672534" cy="255542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南魚沼でしか食べられない郷土料理の開発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DDE89D8-A70D-AB2F-4D58-14C7775EC93E}"/>
              </a:ext>
            </a:extLst>
          </p:cNvPr>
          <p:cNvSpPr txBox="1"/>
          <p:nvPr/>
        </p:nvSpPr>
        <p:spPr>
          <a:xfrm>
            <a:off x="17215080" y="4647365"/>
            <a:ext cx="1335706" cy="41154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野菜の刺身　など言い方次第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C3F3079-E8C0-9D7B-B046-319E09D5FDB9}"/>
              </a:ext>
            </a:extLst>
          </p:cNvPr>
          <p:cNvSpPr txBox="1"/>
          <p:nvPr/>
        </p:nvSpPr>
        <p:spPr>
          <a:xfrm>
            <a:off x="15443580" y="5790236"/>
            <a:ext cx="2989561" cy="611697"/>
          </a:xfrm>
          <a:prstGeom prst="rect">
            <a:avLst/>
          </a:prstGeom>
          <a:solidFill>
            <a:srgbClr val="FFF4D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南魚沼は“茶色”食べ物を大事にしている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→移住者の心をつかんでいる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D624C5-8C9C-D152-637D-05D061B73F00}"/>
              </a:ext>
            </a:extLst>
          </p:cNvPr>
          <p:cNvSpPr txBox="1"/>
          <p:nvPr/>
        </p:nvSpPr>
        <p:spPr>
          <a:xfrm>
            <a:off x="1685448" y="8735710"/>
            <a:ext cx="5318666" cy="56799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南魚沼市の情報を持たずに、たまたま来訪した人に対して、地元の方が自信をもって飲食店・場所をお勧めする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264B22A-01D8-EE4D-BECC-B8CAC7EE7387}"/>
              </a:ext>
            </a:extLst>
          </p:cNvPr>
          <p:cNvSpPr txBox="1"/>
          <p:nvPr/>
        </p:nvSpPr>
        <p:spPr>
          <a:xfrm>
            <a:off x="15399367" y="9470686"/>
            <a:ext cx="1815712" cy="429862"/>
          </a:xfrm>
          <a:prstGeom prst="rect">
            <a:avLst/>
          </a:prstGeom>
          <a:solidFill>
            <a:srgbClr val="FFF4D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自分で決めない旅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E366D71-6619-EF06-CEE8-08FE6E47F120}"/>
              </a:ext>
            </a:extLst>
          </p:cNvPr>
          <p:cNvSpPr txBox="1"/>
          <p:nvPr/>
        </p:nvSpPr>
        <p:spPr>
          <a:xfrm>
            <a:off x="15369218" y="1240738"/>
            <a:ext cx="3495456" cy="429862"/>
          </a:xfrm>
          <a:prstGeom prst="rect">
            <a:avLst/>
          </a:prstGeom>
          <a:solidFill>
            <a:srgbClr val="FFCCFF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南魚沼ハウスフード（ご当地グルメではなく）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B1FA564-D828-06DC-A450-C576DC11AB14}"/>
              </a:ext>
            </a:extLst>
          </p:cNvPr>
          <p:cNvSpPr txBox="1"/>
          <p:nvPr/>
        </p:nvSpPr>
        <p:spPr>
          <a:xfrm>
            <a:off x="15369217" y="2744496"/>
            <a:ext cx="3495456" cy="10011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他地域との差別化：歴史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歴史を地域、観光客に伝えたうえでの食を伝えれば、より価値が高まる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2DFFBC2-9F6B-202C-A747-D92F895B97FC}"/>
              </a:ext>
            </a:extLst>
          </p:cNvPr>
          <p:cNvSpPr txBox="1"/>
          <p:nvPr/>
        </p:nvSpPr>
        <p:spPr>
          <a:xfrm>
            <a:off x="15404588" y="4133966"/>
            <a:ext cx="1678065" cy="143271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軸、基準をしっかりと設定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食を起点とした広がりを事業に展開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4B340FD-011B-6837-9B37-D6AE78055D15}"/>
              </a:ext>
            </a:extLst>
          </p:cNvPr>
          <p:cNvSpPr txBox="1"/>
          <p:nvPr/>
        </p:nvSpPr>
        <p:spPr>
          <a:xfrm>
            <a:off x="6586556" y="1922241"/>
            <a:ext cx="2337696" cy="249412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食の基準の設定（参加しやすい基準）</a:t>
            </a:r>
            <a:endParaRPr lang="en-US" altLang="ja-JP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4420CA7-915D-83AE-22DF-948EC34536C6}"/>
              </a:ext>
            </a:extLst>
          </p:cNvPr>
          <p:cNvSpPr txBox="1"/>
          <p:nvPr/>
        </p:nvSpPr>
        <p:spPr>
          <a:xfrm>
            <a:off x="17215080" y="4127746"/>
            <a:ext cx="1335706" cy="41454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本気丼の誕生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E7757D57-82E5-8213-9E9C-3C04E5098457}"/>
              </a:ext>
            </a:extLst>
          </p:cNvPr>
          <p:cNvSpPr txBox="1"/>
          <p:nvPr/>
        </p:nvSpPr>
        <p:spPr>
          <a:xfrm>
            <a:off x="15492057" y="7214977"/>
            <a:ext cx="538671" cy="41454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認知</a:t>
            </a:r>
            <a:endParaRPr lang="en-US" altLang="ja-JP" sz="1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ABB4E6AD-3CE1-D385-52F0-C7296CE68392}"/>
              </a:ext>
            </a:extLst>
          </p:cNvPr>
          <p:cNvSpPr txBox="1"/>
          <p:nvPr/>
        </p:nvSpPr>
        <p:spPr>
          <a:xfrm>
            <a:off x="16431278" y="7199656"/>
            <a:ext cx="538671" cy="41454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理解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8DFBCA12-6A33-613E-BCA8-749C5E309630}"/>
              </a:ext>
            </a:extLst>
          </p:cNvPr>
          <p:cNvSpPr txBox="1"/>
          <p:nvPr/>
        </p:nvSpPr>
        <p:spPr>
          <a:xfrm>
            <a:off x="17370499" y="7199656"/>
            <a:ext cx="538671" cy="41454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確信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9ACAE414-011A-3938-9895-A230807FE044}"/>
              </a:ext>
            </a:extLst>
          </p:cNvPr>
          <p:cNvSpPr txBox="1"/>
          <p:nvPr/>
        </p:nvSpPr>
        <p:spPr>
          <a:xfrm>
            <a:off x="18171311" y="7199656"/>
            <a:ext cx="538671" cy="41454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54946" tIns="0" rIns="54946" bIns="0" rtlCol="0">
            <a:noAutofit/>
          </a:bodyPr>
          <a:lstStyle/>
          <a:p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行動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5CCA04A3-730E-A8E3-EB29-E63EA5A67CC8}"/>
              </a:ext>
            </a:extLst>
          </p:cNvPr>
          <p:cNvSpPr txBox="1"/>
          <p:nvPr/>
        </p:nvSpPr>
        <p:spPr>
          <a:xfrm>
            <a:off x="468415" y="844540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2000" b="1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２．戦略、事業の検討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6DD17C5-3C7C-B5A8-5DE9-CF3973DE5A1D}"/>
              </a:ext>
            </a:extLst>
          </p:cNvPr>
          <p:cNvSpPr txBox="1"/>
          <p:nvPr/>
        </p:nvSpPr>
        <p:spPr>
          <a:xfrm>
            <a:off x="1487635" y="9956101"/>
            <a:ext cx="4057347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ふるさと</a:t>
            </a:r>
            <a:r>
              <a:rPr lang="zh-CN" altLang="en-US" dirty="0"/>
              <a:t>納税</a:t>
            </a:r>
            <a:r>
              <a:rPr lang="ja-JP" altLang="en-US" dirty="0"/>
              <a:t>と</a:t>
            </a:r>
            <a:r>
              <a:rPr lang="zh-CN" altLang="en-US" dirty="0"/>
              <a:t>誘客</a:t>
            </a:r>
            <a:r>
              <a:rPr lang="ja-JP" altLang="en-US" dirty="0"/>
              <a:t>をつなげる（</a:t>
            </a:r>
            <a:r>
              <a:rPr lang="zh-CN" altLang="en-US" dirty="0"/>
              <a:t>人気</a:t>
            </a:r>
            <a:r>
              <a:rPr lang="ja-JP" altLang="en-US" dirty="0"/>
              <a:t>のお</a:t>
            </a:r>
            <a:r>
              <a:rPr lang="zh-CN" altLang="en-US" dirty="0"/>
              <a:t>米→来</a:t>
            </a:r>
            <a:r>
              <a:rPr lang="ja-JP" altLang="en-US" dirty="0"/>
              <a:t>て</a:t>
            </a:r>
            <a:r>
              <a:rPr lang="zh-CN" altLang="en-US" dirty="0"/>
              <a:t>食</a:t>
            </a:r>
            <a:r>
              <a:rPr lang="ja-JP" altLang="en-US" dirty="0"/>
              <a:t>べる</a:t>
            </a:r>
            <a:r>
              <a:rPr lang="zh-CN" altLang="en-US" dirty="0"/>
              <a:t>体験</a:t>
            </a:r>
            <a:r>
              <a:rPr lang="ja-JP" altLang="en-US" dirty="0"/>
              <a:t>の</a:t>
            </a:r>
            <a:r>
              <a:rPr lang="en-US" altLang="zh-CN" dirty="0"/>
              <a:t>PR</a:t>
            </a:r>
            <a:r>
              <a:rPr lang="ja-JP" altLang="en-US" dirty="0"/>
              <a:t>も）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6C0CF39-C07F-1C16-4740-D3AA2F76573D}"/>
              </a:ext>
            </a:extLst>
          </p:cNvPr>
          <p:cNvSpPr txBox="1"/>
          <p:nvPr/>
        </p:nvSpPr>
        <p:spPr>
          <a:xfrm>
            <a:off x="8740420" y="7106916"/>
            <a:ext cx="3870680" cy="261610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インバウンド対応などの取組や課題を共有。地域全体で環境整備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93DA4A1-351B-36FA-A510-335F83995240}"/>
              </a:ext>
            </a:extLst>
          </p:cNvPr>
          <p:cNvSpPr txBox="1"/>
          <p:nvPr/>
        </p:nvSpPr>
        <p:spPr>
          <a:xfrm>
            <a:off x="8709981" y="10053086"/>
            <a:ext cx="1955107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観光客の困りごとの把握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EB5B0BB0-FB6B-8173-EDBC-6B5AF4D2D80A}"/>
              </a:ext>
            </a:extLst>
          </p:cNvPr>
          <p:cNvSpPr txBox="1"/>
          <p:nvPr/>
        </p:nvSpPr>
        <p:spPr>
          <a:xfrm>
            <a:off x="1677170" y="6677277"/>
            <a:ext cx="5326945" cy="70316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825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準備会メンバーからまず</a:t>
            </a:r>
            <a:r>
              <a:rPr lang="en-US" altLang="ja-JP" dirty="0"/>
              <a:t>PR</a:t>
            </a:r>
            <a:r>
              <a:rPr lang="ja-JP" altLang="en-US" dirty="0"/>
              <a:t>（タグライン、ロゴなど。取組を知ってもらう）</a:t>
            </a:r>
            <a:endParaRPr lang="en-US" altLang="ja-JP" dirty="0"/>
          </a:p>
          <a:p>
            <a:r>
              <a:rPr lang="zh-CN" altLang="en-US" dirty="0"/>
              <a:t>魅力発信</a:t>
            </a:r>
            <a:r>
              <a:rPr lang="ja-JP" altLang="en-US" dirty="0"/>
              <a:t>するインスタを</a:t>
            </a:r>
            <a:r>
              <a:rPr lang="zh-CN" altLang="en-US" dirty="0"/>
              <a:t>開設</a:t>
            </a:r>
            <a:r>
              <a:rPr lang="ja-JP" altLang="en-US" dirty="0"/>
              <a:t>し、</a:t>
            </a:r>
            <a:r>
              <a:rPr lang="zh-CN" altLang="en-US" dirty="0"/>
              <a:t>関係者</a:t>
            </a:r>
            <a:r>
              <a:rPr lang="ja-JP" altLang="en-US" dirty="0"/>
              <a:t>で</a:t>
            </a:r>
            <a:r>
              <a:rPr lang="zh-CN" altLang="en-US" dirty="0"/>
              <a:t>持</a:t>
            </a:r>
            <a:r>
              <a:rPr lang="ja-JP" altLang="en-US" dirty="0"/>
              <a:t>ち</a:t>
            </a:r>
            <a:r>
              <a:rPr lang="zh-CN" altLang="en-US" dirty="0"/>
              <a:t>回</a:t>
            </a:r>
            <a:r>
              <a:rPr lang="ja-JP" altLang="en-US" dirty="0"/>
              <a:t>りで</a:t>
            </a:r>
            <a:r>
              <a:rPr lang="zh-CN" altLang="en-US" dirty="0"/>
              <a:t>更新。（私</a:t>
            </a:r>
            <a:r>
              <a:rPr lang="ja-JP" altLang="en-US" dirty="0"/>
              <a:t>が</a:t>
            </a:r>
            <a:r>
              <a:rPr lang="zh-CN" altLang="en-US" dirty="0"/>
              <a:t>好</a:t>
            </a:r>
            <a:r>
              <a:rPr lang="ja-JP" altLang="en-US" dirty="0"/>
              <a:t>きな</a:t>
            </a:r>
            <a:r>
              <a:rPr lang="zh-CN" altLang="en-US" dirty="0"/>
              <a:t>南魚沼紹介</a:t>
            </a:r>
            <a:r>
              <a:rPr lang="ja-JP" altLang="en-US" dirty="0"/>
              <a:t>など）</a:t>
            </a:r>
            <a:endParaRPr lang="zh-CN" altLang="en-US" dirty="0"/>
          </a:p>
          <a:p>
            <a:r>
              <a:rPr lang="ja-JP" altLang="en-US" dirty="0"/>
              <a:t>県外から来た友だちを連れていくなら？南魚沼市に就職・赴任した人はまずここに行くべし！</a:t>
            </a:r>
            <a:endParaRPr lang="en-US" altLang="ja-JP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03794844-EDED-979B-B7BD-942039A819D5}"/>
              </a:ext>
            </a:extLst>
          </p:cNvPr>
          <p:cNvSpPr txBox="1"/>
          <p:nvPr/>
        </p:nvSpPr>
        <p:spPr>
          <a:xfrm>
            <a:off x="9354120" y="4264355"/>
            <a:ext cx="4168436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事業者、農家の共通</a:t>
            </a:r>
            <a:r>
              <a:rPr lang="en-US" altLang="ja-JP" dirty="0"/>
              <a:t>WEB</a:t>
            </a:r>
            <a:r>
              <a:rPr lang="ja-JP" altLang="en-US" dirty="0"/>
              <a:t>通販ストア（ハブサイトでも可）お米、おかず</a:t>
            </a:r>
            <a:endParaRPr lang="en-US" altLang="ja-JP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2B85383-B613-4A6E-DF1E-43A6EDC58BA8}"/>
              </a:ext>
            </a:extLst>
          </p:cNvPr>
          <p:cNvCxnSpPr/>
          <p:nvPr/>
        </p:nvCxnSpPr>
        <p:spPr>
          <a:xfrm>
            <a:off x="222085" y="726140"/>
            <a:ext cx="14675180" cy="0"/>
          </a:xfrm>
          <a:prstGeom prst="line">
            <a:avLst/>
          </a:prstGeom>
          <a:ln w="3810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21E5B9A-6967-0B4A-4982-B90F070F6F26}"/>
              </a:ext>
            </a:extLst>
          </p:cNvPr>
          <p:cNvSpPr txBox="1"/>
          <p:nvPr/>
        </p:nvSpPr>
        <p:spPr>
          <a:xfrm>
            <a:off x="1479937" y="6464657"/>
            <a:ext cx="1949063" cy="261610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市民、事業者によるプロモーション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8F6DCF-B0F9-1140-4C71-FAE6DBCD5313}"/>
              </a:ext>
            </a:extLst>
          </p:cNvPr>
          <p:cNvSpPr txBox="1"/>
          <p:nvPr/>
        </p:nvSpPr>
        <p:spPr>
          <a:xfrm>
            <a:off x="3515121" y="2990506"/>
            <a:ext cx="3428515" cy="261610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市民が市を代表する食材を知る</a:t>
            </a:r>
            <a:r>
              <a:rPr lang="en-US" altLang="ja-JP" dirty="0"/>
              <a:t>/</a:t>
            </a:r>
            <a:r>
              <a:rPr lang="ja-JP" altLang="en-US" dirty="0"/>
              <a:t>地元の食に誇りを持つ</a:t>
            </a:r>
            <a:endParaRPr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F79A3B-77A6-AAA3-97AC-4FFBA93E1C15}"/>
              </a:ext>
            </a:extLst>
          </p:cNvPr>
          <p:cNvSpPr txBox="1"/>
          <p:nvPr/>
        </p:nvSpPr>
        <p:spPr>
          <a:xfrm>
            <a:off x="4666560" y="4270521"/>
            <a:ext cx="2630346" cy="254272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宿泊者を対象に「朝採り野菜の朝ごはん」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1B00E21C-C998-0A49-7F88-0D0AD45F7570}"/>
              </a:ext>
            </a:extLst>
          </p:cNvPr>
          <p:cNvCxnSpPr/>
          <p:nvPr/>
        </p:nvCxnSpPr>
        <p:spPr>
          <a:xfrm>
            <a:off x="838031" y="4073282"/>
            <a:ext cx="1390863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コネクタ: カギ線 26">
            <a:extLst>
              <a:ext uri="{FF2B5EF4-FFF2-40B4-BE49-F238E27FC236}">
                <a16:creationId xmlns:a16="http://schemas.microsoft.com/office/drawing/2014/main" id="{71CB9705-E679-C809-96F4-28A023FCE24F}"/>
              </a:ext>
            </a:extLst>
          </p:cNvPr>
          <p:cNvCxnSpPr>
            <a:cxnSpLocks/>
            <a:stCxn id="22" idx="3"/>
            <a:endCxn id="48" idx="2"/>
          </p:cNvCxnSpPr>
          <p:nvPr/>
        </p:nvCxnSpPr>
        <p:spPr>
          <a:xfrm flipV="1">
            <a:off x="10042111" y="2186179"/>
            <a:ext cx="1318807" cy="163624"/>
          </a:xfrm>
          <a:prstGeom prst="bentConnector2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コネクタ: カギ線 43">
            <a:extLst>
              <a:ext uri="{FF2B5EF4-FFF2-40B4-BE49-F238E27FC236}">
                <a16:creationId xmlns:a16="http://schemas.microsoft.com/office/drawing/2014/main" id="{5B26982D-6996-F10C-DC21-269B38D595D8}"/>
              </a:ext>
            </a:extLst>
          </p:cNvPr>
          <p:cNvCxnSpPr>
            <a:cxnSpLocks/>
            <a:stCxn id="20" idx="3"/>
            <a:endCxn id="48" idx="2"/>
          </p:cNvCxnSpPr>
          <p:nvPr/>
        </p:nvCxnSpPr>
        <p:spPr>
          <a:xfrm flipV="1">
            <a:off x="8924252" y="2186179"/>
            <a:ext cx="2436666" cy="451075"/>
          </a:xfrm>
          <a:prstGeom prst="bentConnector2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9D3DB375-A368-15D6-F5BA-6B33201F5949}"/>
              </a:ext>
            </a:extLst>
          </p:cNvPr>
          <p:cNvCxnSpPr>
            <a:cxnSpLocks/>
            <a:stCxn id="48" idx="1"/>
            <a:endCxn id="75" idx="3"/>
          </p:cNvCxnSpPr>
          <p:nvPr/>
        </p:nvCxnSpPr>
        <p:spPr>
          <a:xfrm flipH="1" flipV="1">
            <a:off x="8924252" y="2046947"/>
            <a:ext cx="1620619" cy="8427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55CC3C16-6454-86AE-CBD3-829F264B690D}"/>
              </a:ext>
            </a:extLst>
          </p:cNvPr>
          <p:cNvCxnSpPr>
            <a:cxnSpLocks/>
          </p:cNvCxnSpPr>
          <p:nvPr/>
        </p:nvCxnSpPr>
        <p:spPr>
          <a:xfrm>
            <a:off x="573005" y="5571882"/>
            <a:ext cx="14173661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94345392-762B-F87A-E9FA-3E29286E90A6}"/>
              </a:ext>
            </a:extLst>
          </p:cNvPr>
          <p:cNvCxnSpPr>
            <a:cxnSpLocks/>
          </p:cNvCxnSpPr>
          <p:nvPr/>
        </p:nvCxnSpPr>
        <p:spPr>
          <a:xfrm>
            <a:off x="7541381" y="5573789"/>
            <a:ext cx="0" cy="494478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6335756F-38F6-22AA-C034-D1AB3B9450C9}"/>
              </a:ext>
            </a:extLst>
          </p:cNvPr>
          <p:cNvSpPr txBox="1"/>
          <p:nvPr/>
        </p:nvSpPr>
        <p:spPr>
          <a:xfrm>
            <a:off x="8709980" y="8381197"/>
            <a:ext cx="3901115" cy="257369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現地オペレーターの確保・育成（</a:t>
            </a:r>
            <a:r>
              <a:rPr lang="en-US" altLang="ja-JP" dirty="0"/>
              <a:t>AI</a:t>
            </a:r>
            <a:r>
              <a:rPr lang="ja-JP" altLang="en-US" dirty="0"/>
              <a:t>コンシェルジュも視野に入れる）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F0E5079D-B784-123B-CC41-08AE5C9DF5A6}"/>
              </a:ext>
            </a:extLst>
          </p:cNvPr>
          <p:cNvSpPr txBox="1"/>
          <p:nvPr/>
        </p:nvSpPr>
        <p:spPr>
          <a:xfrm>
            <a:off x="1479937" y="8532807"/>
            <a:ext cx="3186623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地元の人による着地型プランニング</a:t>
            </a:r>
          </a:p>
        </p:txBody>
      </p: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B6047E84-C018-0343-9F7D-AC5DA3AA2F22}"/>
              </a:ext>
            </a:extLst>
          </p:cNvPr>
          <p:cNvCxnSpPr>
            <a:cxnSpLocks/>
          </p:cNvCxnSpPr>
          <p:nvPr/>
        </p:nvCxnSpPr>
        <p:spPr>
          <a:xfrm>
            <a:off x="838031" y="7544930"/>
            <a:ext cx="6324769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8D920C69-D56E-DCC6-0B7B-F2037D8534DD}"/>
              </a:ext>
            </a:extLst>
          </p:cNvPr>
          <p:cNvCxnSpPr>
            <a:cxnSpLocks/>
          </p:cNvCxnSpPr>
          <p:nvPr/>
        </p:nvCxnSpPr>
        <p:spPr>
          <a:xfrm>
            <a:off x="8034121" y="8818253"/>
            <a:ext cx="671254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DC6ED4A6-4999-7C13-5FD0-BECEF7B4324A}"/>
              </a:ext>
            </a:extLst>
          </p:cNvPr>
          <p:cNvSpPr/>
          <p:nvPr/>
        </p:nvSpPr>
        <p:spPr>
          <a:xfrm>
            <a:off x="13330984" y="119417"/>
            <a:ext cx="1642315" cy="14092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凡例</a:t>
            </a: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99B89643-C7E6-E31C-10C5-81E619ED0735}"/>
              </a:ext>
            </a:extLst>
          </p:cNvPr>
          <p:cNvSpPr txBox="1"/>
          <p:nvPr/>
        </p:nvSpPr>
        <p:spPr>
          <a:xfrm>
            <a:off x="13468394" y="468482"/>
            <a:ext cx="1410587" cy="255542"/>
          </a:xfrm>
          <a:prstGeom prst="rect">
            <a:avLst/>
          </a:prstGeom>
          <a:solidFill>
            <a:srgbClr val="FFE7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対内の取組（案）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0B5D0DB1-6506-AEA3-34DA-19F1320A8ECF}"/>
              </a:ext>
            </a:extLst>
          </p:cNvPr>
          <p:cNvSpPr txBox="1"/>
          <p:nvPr/>
        </p:nvSpPr>
        <p:spPr>
          <a:xfrm>
            <a:off x="13468394" y="801005"/>
            <a:ext cx="1410587" cy="255542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対外の取組（案）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9D373F94-9A21-9614-A795-99943BD95BD3}"/>
              </a:ext>
            </a:extLst>
          </p:cNvPr>
          <p:cNvSpPr txBox="1"/>
          <p:nvPr/>
        </p:nvSpPr>
        <p:spPr>
          <a:xfrm>
            <a:off x="13468395" y="1138506"/>
            <a:ext cx="1410588" cy="25552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anchor="ctr" anchorCtr="0">
            <a:noAutofit/>
          </a:bodyPr>
          <a:lstStyle>
            <a:defPPr>
              <a:defRPr lang="en-US"/>
            </a:defPPr>
            <a:lvl1pPr marL="171450" indent="-171450">
              <a:buFont typeface="Arial" panose="020B0604020202020204" pitchFamily="34" charset="0"/>
              <a:buChar char="•"/>
              <a:defRPr sz="11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indent="-82550"/>
            <a:r>
              <a:rPr lang="ja-JP" altLang="en-US" dirty="0"/>
              <a:t>取組（案）の説明</a:t>
            </a:r>
          </a:p>
        </p:txBody>
      </p:sp>
    </p:spTree>
    <p:extLst>
      <p:ext uri="{BB962C8B-B14F-4D97-AF65-F5344CB8AC3E}">
        <p14:creationId xmlns:p14="http://schemas.microsoft.com/office/powerpoint/2010/main" val="528904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1334</Words>
  <Application>Microsoft Office PowerPoint</Application>
  <PresentationFormat>ユーザー設定</PresentationFormat>
  <Paragraphs>149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BIZ UDゴシック</vt:lpstr>
      <vt:lpstr>Meiryo UI</vt:lpstr>
      <vt:lpstr>ＭＳ ゴシック</vt:lpstr>
      <vt:lpstr>Aptos</vt:lpstr>
      <vt:lpstr>Aptos Display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鈴木　裕介</dc:creator>
  <cp:lastModifiedBy>鈴木　裕介</cp:lastModifiedBy>
  <cp:revision>79</cp:revision>
  <cp:lastPrinted>2024-10-22T07:15:41Z</cp:lastPrinted>
  <dcterms:created xsi:type="dcterms:W3CDTF">2024-10-18T09:37:29Z</dcterms:created>
  <dcterms:modified xsi:type="dcterms:W3CDTF">2024-10-22T07:17:29Z</dcterms:modified>
</cp:coreProperties>
</file>